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Le </a:t>
            </a:r>
            <a:r>
              <a:rPr lang="en-US" sz="2800" b="1" dirty="0" err="1"/>
              <a:t>acquisizioni</a:t>
            </a:r>
            <a:r>
              <a:rPr lang="en-US" sz="2800" b="1" dirty="0"/>
              <a:t> di </a:t>
            </a:r>
            <a:r>
              <a:rPr lang="en-US" sz="2800" b="1" dirty="0" err="1"/>
              <a:t>cittadinanza</a:t>
            </a:r>
            <a:r>
              <a:rPr lang="en-US" sz="2800" b="1" dirty="0"/>
              <a:t> in </a:t>
            </a:r>
            <a:r>
              <a:rPr lang="en-US" sz="2800" b="1" dirty="0" err="1"/>
              <a:t>provincia</a:t>
            </a:r>
            <a:r>
              <a:rPr lang="en-US" sz="2800" b="1" baseline="0" dirty="0"/>
              <a:t> di </a:t>
            </a:r>
            <a:r>
              <a:rPr lang="en-US" sz="2800" b="1" baseline="0" dirty="0" smtClean="0"/>
              <a:t>Piacenza (</a:t>
            </a:r>
            <a:r>
              <a:rPr lang="en-US" sz="2800" b="1" baseline="0" dirty="0" err="1" smtClean="0"/>
              <a:t>anni</a:t>
            </a:r>
            <a:r>
              <a:rPr lang="en-US" sz="2800" b="1" baseline="0" dirty="0" smtClean="0"/>
              <a:t> 2013-2022)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dati!$A$56</c:f>
              <c:strCache>
                <c:ptCount val="1"/>
                <c:pt idx="0">
                  <c:v>ACQUISIZIONI CITTADINANZA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dati!$D$55:$M$55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dati!$D$56:$M$56</c:f>
              <c:numCache>
                <c:formatCode>_-* #,##0_-;\-* #,##0_-;_-* "-"??_-;_-@_-</c:formatCode>
                <c:ptCount val="10"/>
                <c:pt idx="0">
                  <c:v>814</c:v>
                </c:pt>
                <c:pt idx="1">
                  <c:v>1020</c:v>
                </c:pt>
                <c:pt idx="2">
                  <c:v>1671</c:v>
                </c:pt>
                <c:pt idx="3">
                  <c:v>2053</c:v>
                </c:pt>
                <c:pt idx="4">
                  <c:v>1293</c:v>
                </c:pt>
                <c:pt idx="5">
                  <c:v>1379</c:v>
                </c:pt>
                <c:pt idx="6">
                  <c:v>1283</c:v>
                </c:pt>
                <c:pt idx="7">
                  <c:v>1288</c:v>
                </c:pt>
                <c:pt idx="8">
                  <c:v>1774</c:v>
                </c:pt>
                <c:pt idx="9">
                  <c:v>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7-4F2A-B51A-A974CFBDE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45903"/>
        <c:axId val="58756463"/>
      </c:barChart>
      <c:catAx>
        <c:axId val="5874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756463"/>
        <c:crosses val="autoZero"/>
        <c:auto val="1"/>
        <c:lblAlgn val="ctr"/>
        <c:lblOffset val="100"/>
        <c:noMultiLvlLbl val="0"/>
      </c:catAx>
      <c:valAx>
        <c:axId val="5875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74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/>
              <a:t>Le </a:t>
            </a:r>
            <a:r>
              <a:rPr lang="en-US" sz="3200" b="1" dirty="0" err="1" smtClean="0"/>
              <a:t>componenti</a:t>
            </a:r>
            <a:r>
              <a:rPr lang="en-US" sz="3200" b="1" dirty="0" smtClean="0"/>
              <a:t> della </a:t>
            </a:r>
            <a:r>
              <a:rPr lang="en-US" sz="3200" b="1" dirty="0" err="1" smtClean="0"/>
              <a:t>popolazione</a:t>
            </a:r>
            <a:r>
              <a:rPr lang="en-US" sz="3200" b="1" baseline="0" dirty="0" smtClean="0"/>
              <a:t> </a:t>
            </a:r>
            <a:r>
              <a:rPr lang="en-US" sz="3200" b="1" baseline="0" dirty="0" err="1" smtClean="0"/>
              <a:t>piacentina</a:t>
            </a:r>
            <a:endParaRPr lang="en-US" sz="3200" b="1" baseline="0" dirty="0" smtClean="0"/>
          </a:p>
        </c:rich>
      </c:tx>
      <c:layout>
        <c:manualLayout>
          <c:xMode val="edge"/>
          <c:yMode val="edge"/>
          <c:x val="0.30983676475601724"/>
          <c:y val="4.00291109345347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dati!$A$25</c:f>
              <c:strCache>
                <c:ptCount val="1"/>
                <c:pt idx="0">
                  <c:v>ITALIANI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dati!$D$24:$M$24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dati!$D$25:$M$25</c:f>
              <c:numCache>
                <c:formatCode>_-* #,##0_-;\-* #,##0_-;_-* "-"??_-;_-@_-</c:formatCode>
                <c:ptCount val="10"/>
                <c:pt idx="0">
                  <c:v>246740</c:v>
                </c:pt>
                <c:pt idx="1">
                  <c:v>245734</c:v>
                </c:pt>
                <c:pt idx="2">
                  <c:v>244752</c:v>
                </c:pt>
                <c:pt idx="3">
                  <c:v>245215</c:v>
                </c:pt>
                <c:pt idx="4">
                  <c:v>245030</c:v>
                </c:pt>
                <c:pt idx="5">
                  <c:v>244220</c:v>
                </c:pt>
                <c:pt idx="6">
                  <c:v>243753</c:v>
                </c:pt>
                <c:pt idx="7">
                  <c:v>239778</c:v>
                </c:pt>
                <c:pt idx="8">
                  <c:v>239537</c:v>
                </c:pt>
                <c:pt idx="9">
                  <c:v>239635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9-4CB3-9199-01A3DF3B28E6}"/>
            </c:ext>
          </c:extLst>
        </c:ser>
        <c:ser>
          <c:idx val="1"/>
          <c:order val="1"/>
          <c:tx>
            <c:strRef>
              <c:f>dati!$A$26</c:f>
              <c:strCache>
                <c:ptCount val="1"/>
                <c:pt idx="0">
                  <c:v>ACQUISIZIONI CITTADINANZA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dati!$D$24:$M$24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dati!$D$26:$M$26</c:f>
              <c:numCache>
                <c:formatCode>_-* #,##0_-;\-* #,##0_-;_-* "-"??_-;_-@_-</c:formatCode>
                <c:ptCount val="10"/>
                <c:pt idx="0">
                  <c:v>814</c:v>
                </c:pt>
                <c:pt idx="1">
                  <c:v>1020</c:v>
                </c:pt>
                <c:pt idx="2">
                  <c:v>1671</c:v>
                </c:pt>
                <c:pt idx="3">
                  <c:v>2053</c:v>
                </c:pt>
                <c:pt idx="4">
                  <c:v>1293</c:v>
                </c:pt>
                <c:pt idx="5">
                  <c:v>1379</c:v>
                </c:pt>
                <c:pt idx="6">
                  <c:v>1283</c:v>
                </c:pt>
                <c:pt idx="7">
                  <c:v>1288</c:v>
                </c:pt>
                <c:pt idx="8">
                  <c:v>1774</c:v>
                </c:pt>
                <c:pt idx="9">
                  <c:v>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9-4CB3-9199-01A3DF3B28E6}"/>
            </c:ext>
          </c:extLst>
        </c:ser>
        <c:ser>
          <c:idx val="2"/>
          <c:order val="2"/>
          <c:tx>
            <c:strRef>
              <c:f>dati!$A$27</c:f>
              <c:strCache>
                <c:ptCount val="1"/>
                <c:pt idx="0">
                  <c:v>STRANIERI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dati!$D$24:$M$24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dati!$D$27:$M$27</c:f>
              <c:numCache>
                <c:formatCode>_-* #,##0_-;\-* #,##0_-;_-* "-"??_-;_-@_-</c:formatCode>
                <c:ptCount val="10"/>
                <c:pt idx="0">
                  <c:v>40677</c:v>
                </c:pt>
                <c:pt idx="1">
                  <c:v>40715</c:v>
                </c:pt>
                <c:pt idx="2">
                  <c:v>39989</c:v>
                </c:pt>
                <c:pt idx="3">
                  <c:v>38894</c:v>
                </c:pt>
                <c:pt idx="4">
                  <c:v>39881</c:v>
                </c:pt>
                <c:pt idx="5">
                  <c:v>40666</c:v>
                </c:pt>
                <c:pt idx="6">
                  <c:v>41397</c:v>
                </c:pt>
                <c:pt idx="7">
                  <c:v>42676</c:v>
                </c:pt>
                <c:pt idx="8">
                  <c:v>42124</c:v>
                </c:pt>
                <c:pt idx="9">
                  <c:v>42073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9-4CB3-9199-01A3DF3B2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0458863"/>
        <c:axId val="2000459343"/>
      </c:barChart>
      <c:catAx>
        <c:axId val="200045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0459343"/>
        <c:crosses val="autoZero"/>
        <c:auto val="1"/>
        <c:lblAlgn val="ctr"/>
        <c:lblOffset val="100"/>
        <c:noMultiLvlLbl val="0"/>
      </c:catAx>
      <c:valAx>
        <c:axId val="2000459343"/>
        <c:scaling>
          <c:orientation val="minMax"/>
          <c:max val="290000"/>
          <c:min val="2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045886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3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7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52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9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80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0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02EB-97A6-4310-8263-28D31793ABEE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042D-E498-4ABC-A0AA-D6F86DE95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2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5327" y="1122363"/>
            <a:ext cx="11686477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POPOLAZIONE PIACENTINA NEL 2022: </a:t>
            </a:r>
            <a:r>
              <a:rPr lang="it-IT" sz="28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28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APPROFONDIMENTO SULLE ACQUISIZIONI DI </a:t>
            </a:r>
            <a:r>
              <a:rPr lang="it-IT" sz="28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CITTADINANZA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11 luglio 2023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09" y="5597912"/>
            <a:ext cx="946093" cy="96935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43451" y="6178574"/>
            <a:ext cx="42883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i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Provincia di Piacenza – Ufficio Statistica</a:t>
            </a:r>
            <a:endParaRPr lang="it-IT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FFF13E7-EEE0-E2C0-6D16-4883A8F3D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84737"/>
              </p:ext>
            </p:extLst>
          </p:nvPr>
        </p:nvGraphicFramePr>
        <p:xfrm>
          <a:off x="591015" y="367989"/>
          <a:ext cx="10850136" cy="592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86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EE2C05D-E147-C3DF-283A-08CE02A39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087052"/>
              </p:ext>
            </p:extLst>
          </p:nvPr>
        </p:nvGraphicFramePr>
        <p:xfrm>
          <a:off x="581892" y="263237"/>
          <a:ext cx="11263744" cy="634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062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1" y="-41324"/>
            <a:ext cx="10939346" cy="69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2" y="267629"/>
            <a:ext cx="11331708" cy="62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111512"/>
            <a:ext cx="11283948" cy="64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2" y="791558"/>
            <a:ext cx="5010555" cy="54815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28" y="763630"/>
            <a:ext cx="5025050" cy="55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87" y="739287"/>
            <a:ext cx="5006897" cy="54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5" y="261619"/>
            <a:ext cx="6120914" cy="82973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97" y="-1158302"/>
            <a:ext cx="5798403" cy="78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5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39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LA POPOLAZIONE PIACENTINA NEL 2022:  UN APPROFONDIMENTO SULLE ACQUISIZIONI DI CITTADINANZA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Rizzi Paolo (paolo.rizzi)</dc:creator>
  <cp:lastModifiedBy>Rizzi Paolo (paolo.rizzi)</cp:lastModifiedBy>
  <cp:revision>6</cp:revision>
  <dcterms:created xsi:type="dcterms:W3CDTF">2023-07-07T09:20:38Z</dcterms:created>
  <dcterms:modified xsi:type="dcterms:W3CDTF">2023-07-10T14:37:09Z</dcterms:modified>
</cp:coreProperties>
</file>